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Nunito" charset="1" panose="00000500000000000000"/>
      <p:regular r:id="rId17"/>
    </p:embeddedFont>
    <p:embeddedFont>
      <p:font typeface="Nunito Bold" charset="1" panose="00000800000000000000"/>
      <p:regular r:id="rId18"/>
    </p:embeddedFont>
    <p:embeddedFont>
      <p:font typeface="Nunito Bold Italics" charset="1" panose="00000000000000000000"/>
      <p:regular r:id="rId19"/>
    </p:embeddedFont>
    <p:embeddedFont>
      <p:font typeface="Nunito Light" charset="1" panose="00000400000000000000"/>
      <p:regular r:id="rId20"/>
    </p:embeddedFont>
    <p:embeddedFont>
      <p:font typeface="Nunito Heavy" charset="1" panose="00000000000000000000"/>
      <p:regular r:id="rId21"/>
    </p:embeddedFont>
    <p:embeddedFont>
      <p:font typeface="Nunito Heavy Italic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116949" y="1896628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99945" y="601060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0303" y="4142168"/>
            <a:ext cx="17407394" cy="179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 One Bold"/>
              </a:rPr>
              <a:t>CHART CLASSIFICATION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21691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9156452"/>
            <a:chOff x="0" y="0"/>
            <a:chExt cx="4274726" cy="24115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411576"/>
            </a:xfrm>
            <a:custGeom>
              <a:avLst/>
              <a:gdLst/>
              <a:ahLst/>
              <a:cxnLst/>
              <a:rect r="r" b="b" t="t" l="l"/>
              <a:pathLst>
                <a:path h="241157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411576"/>
                  </a:lnTo>
                  <a:lnTo>
                    <a:pt x="0" y="24115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449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8068" y="2183950"/>
            <a:ext cx="14686839" cy="7969533"/>
          </a:xfrm>
          <a:custGeom>
            <a:avLst/>
            <a:gdLst/>
            <a:ahLst/>
            <a:cxnLst/>
            <a:rect r="r" b="b" t="t" l="l"/>
            <a:pathLst>
              <a:path h="7969533" w="14686839">
                <a:moveTo>
                  <a:pt x="0" y="0"/>
                </a:moveTo>
                <a:lnTo>
                  <a:pt x="14686839" y="0"/>
                </a:lnTo>
                <a:lnTo>
                  <a:pt x="14686839" y="7969533"/>
                </a:lnTo>
                <a:lnTo>
                  <a:pt x="0" y="796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4317" y="237287"/>
            <a:ext cx="15319366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TRAINING PROCESS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5291" y="1596575"/>
            <a:ext cx="779619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Resnet101 first 10 epochs: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9156452"/>
            <a:chOff x="0" y="0"/>
            <a:chExt cx="4274726" cy="24115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411576"/>
            </a:xfrm>
            <a:custGeom>
              <a:avLst/>
              <a:gdLst/>
              <a:ahLst/>
              <a:cxnLst/>
              <a:rect r="r" b="b" t="t" l="l"/>
              <a:pathLst>
                <a:path h="241157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411576"/>
                  </a:lnTo>
                  <a:lnTo>
                    <a:pt x="0" y="24115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449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69013" y="3996367"/>
            <a:ext cx="6749975" cy="1147133"/>
          </a:xfrm>
          <a:custGeom>
            <a:avLst/>
            <a:gdLst/>
            <a:ahLst/>
            <a:cxnLst/>
            <a:rect r="r" b="b" t="t" l="l"/>
            <a:pathLst>
              <a:path h="1147133" w="6749975">
                <a:moveTo>
                  <a:pt x="0" y="0"/>
                </a:moveTo>
                <a:lnTo>
                  <a:pt x="6749974" y="0"/>
                </a:lnTo>
                <a:lnTo>
                  <a:pt x="6749974" y="1147133"/>
                </a:lnTo>
                <a:lnTo>
                  <a:pt x="0" y="11471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1716" y="5920509"/>
            <a:ext cx="6304568" cy="1045081"/>
          </a:xfrm>
          <a:custGeom>
            <a:avLst/>
            <a:gdLst/>
            <a:ahLst/>
            <a:cxnLst/>
            <a:rect r="r" b="b" t="t" l="l"/>
            <a:pathLst>
              <a:path h="1045081" w="6304568">
                <a:moveTo>
                  <a:pt x="0" y="0"/>
                </a:moveTo>
                <a:lnTo>
                  <a:pt x="6304568" y="0"/>
                </a:lnTo>
                <a:lnTo>
                  <a:pt x="6304568" y="1045082"/>
                </a:lnTo>
                <a:lnTo>
                  <a:pt x="0" y="10450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77135" y="7937350"/>
            <a:ext cx="6319149" cy="976596"/>
          </a:xfrm>
          <a:custGeom>
            <a:avLst/>
            <a:gdLst/>
            <a:ahLst/>
            <a:cxnLst/>
            <a:rect r="r" b="b" t="t" l="l"/>
            <a:pathLst>
              <a:path h="976596" w="6319149">
                <a:moveTo>
                  <a:pt x="0" y="0"/>
                </a:moveTo>
                <a:lnTo>
                  <a:pt x="6319149" y="0"/>
                </a:lnTo>
                <a:lnTo>
                  <a:pt x="6319149" y="976595"/>
                </a:lnTo>
                <a:lnTo>
                  <a:pt x="0" y="976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MODEL 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668584"/>
            <a:ext cx="1623060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At the first 10 epochs, 3 models all reach a good F1 score with an evaluation F1 </a:t>
            </a:r>
            <a:r>
              <a:rPr lang="en-US" sz="2499">
                <a:solidFill>
                  <a:srgbClr val="000000"/>
                </a:solidFill>
                <a:latin typeface="Nunito"/>
              </a:rPr>
              <a:t>score almost higher than 80%. Both training and validating loss all decrease so that is a good signal for our training process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To guarantee the models won’t overfit so we bring the models to evaluate the approximate 11k images test set that already have the Ground Truths.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586142"/>
            <a:ext cx="311583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Effiecientnet_v2s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313317"/>
            <a:ext cx="201074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Resnet101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037342"/>
            <a:ext cx="181573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Resnet50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27411" y="1662389"/>
            <a:ext cx="11739269" cy="6582283"/>
          </a:xfrm>
          <a:custGeom>
            <a:avLst/>
            <a:gdLst/>
            <a:ahLst/>
            <a:cxnLst/>
            <a:rect r="r" b="b" t="t" l="l"/>
            <a:pathLst>
              <a:path h="6582283" w="11739269">
                <a:moveTo>
                  <a:pt x="0" y="0"/>
                </a:moveTo>
                <a:lnTo>
                  <a:pt x="11739269" y="0"/>
                </a:lnTo>
                <a:lnTo>
                  <a:pt x="11739269" y="6582283"/>
                </a:lnTo>
                <a:lnTo>
                  <a:pt x="0" y="65822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39064" y="8693246"/>
            <a:ext cx="7315963" cy="1130108"/>
          </a:xfrm>
          <a:custGeom>
            <a:avLst/>
            <a:gdLst/>
            <a:ahLst/>
            <a:cxnLst/>
            <a:rect r="r" b="b" t="t" l="l"/>
            <a:pathLst>
              <a:path h="1130108" w="7315963">
                <a:moveTo>
                  <a:pt x="0" y="0"/>
                </a:moveTo>
                <a:lnTo>
                  <a:pt x="7315963" y="0"/>
                </a:lnTo>
                <a:lnTo>
                  <a:pt x="7315963" y="1130108"/>
                </a:lnTo>
                <a:lnTo>
                  <a:pt x="0" y="11301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MODEL EVALUATION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3990" y="1065489"/>
            <a:ext cx="410716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Nunito Bold"/>
              </a:rPr>
              <a:t>FINAL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7424" y="1737580"/>
            <a:ext cx="28149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Nunito"/>
              </a:rPr>
              <a:t>Efficientnet_v2s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25042" y="1756705"/>
            <a:ext cx="13434555" cy="7069743"/>
          </a:xfrm>
          <a:custGeom>
            <a:avLst/>
            <a:gdLst/>
            <a:ahLst/>
            <a:cxnLst/>
            <a:rect r="r" b="b" t="t" l="l"/>
            <a:pathLst>
              <a:path h="7069743" w="13434555">
                <a:moveTo>
                  <a:pt x="0" y="0"/>
                </a:moveTo>
                <a:lnTo>
                  <a:pt x="13434555" y="0"/>
                </a:lnTo>
                <a:lnTo>
                  <a:pt x="13434555" y="7069743"/>
                </a:lnTo>
                <a:lnTo>
                  <a:pt x="0" y="70697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16547" y="9059447"/>
            <a:ext cx="6451546" cy="992546"/>
          </a:xfrm>
          <a:custGeom>
            <a:avLst/>
            <a:gdLst/>
            <a:ahLst/>
            <a:cxnLst/>
            <a:rect r="r" b="b" t="t" l="l"/>
            <a:pathLst>
              <a:path h="992546" w="6451546">
                <a:moveTo>
                  <a:pt x="0" y="0"/>
                </a:moveTo>
                <a:lnTo>
                  <a:pt x="6451546" y="0"/>
                </a:lnTo>
                <a:lnTo>
                  <a:pt x="6451546" y="992545"/>
                </a:lnTo>
                <a:lnTo>
                  <a:pt x="0" y="9925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MODEL EVALUATION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3990" y="1065489"/>
            <a:ext cx="410716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Nunito Bold"/>
              </a:rPr>
              <a:t>FINAL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7424" y="1737580"/>
            <a:ext cx="28149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Nunito"/>
              </a:rPr>
              <a:t>Resnet101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15869" y="1794730"/>
            <a:ext cx="13464356" cy="7058681"/>
          </a:xfrm>
          <a:custGeom>
            <a:avLst/>
            <a:gdLst/>
            <a:ahLst/>
            <a:cxnLst/>
            <a:rect r="r" b="b" t="t" l="l"/>
            <a:pathLst>
              <a:path h="7058681" w="13464356">
                <a:moveTo>
                  <a:pt x="0" y="0"/>
                </a:moveTo>
                <a:lnTo>
                  <a:pt x="13464357" y="0"/>
                </a:lnTo>
                <a:lnTo>
                  <a:pt x="13464357" y="7058681"/>
                </a:lnTo>
                <a:lnTo>
                  <a:pt x="0" y="7058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56399" y="9043252"/>
            <a:ext cx="7383297" cy="1083694"/>
          </a:xfrm>
          <a:custGeom>
            <a:avLst/>
            <a:gdLst/>
            <a:ahLst/>
            <a:cxnLst/>
            <a:rect r="r" b="b" t="t" l="l"/>
            <a:pathLst>
              <a:path h="1083694" w="7383297">
                <a:moveTo>
                  <a:pt x="0" y="0"/>
                </a:moveTo>
                <a:lnTo>
                  <a:pt x="7383297" y="0"/>
                </a:lnTo>
                <a:lnTo>
                  <a:pt x="7383297" y="1083694"/>
                </a:lnTo>
                <a:lnTo>
                  <a:pt x="0" y="10836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MODEL EVALUATION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3990" y="1065489"/>
            <a:ext cx="410716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Nunito Bold"/>
              </a:rPr>
              <a:t>FINAL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7424" y="1737580"/>
            <a:ext cx="28149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Nunito"/>
              </a:rPr>
              <a:t>Resnet50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39809"/>
            <a:ext cx="7204634" cy="2306622"/>
          </a:xfrm>
          <a:custGeom>
            <a:avLst/>
            <a:gdLst/>
            <a:ahLst/>
            <a:cxnLst/>
            <a:rect r="r" b="b" t="t" l="l"/>
            <a:pathLst>
              <a:path h="2306622" w="7204634">
                <a:moveTo>
                  <a:pt x="0" y="0"/>
                </a:moveTo>
                <a:lnTo>
                  <a:pt x="7204634" y="0"/>
                </a:lnTo>
                <a:lnTo>
                  <a:pt x="7204634" y="2306622"/>
                </a:lnTo>
                <a:lnTo>
                  <a:pt x="0" y="230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36956"/>
            <a:ext cx="7204634" cy="2369439"/>
          </a:xfrm>
          <a:custGeom>
            <a:avLst/>
            <a:gdLst/>
            <a:ahLst/>
            <a:cxnLst/>
            <a:rect r="r" b="b" t="t" l="l"/>
            <a:pathLst>
              <a:path h="2369439" w="7204634">
                <a:moveTo>
                  <a:pt x="0" y="0"/>
                </a:moveTo>
                <a:lnTo>
                  <a:pt x="7204634" y="0"/>
                </a:lnTo>
                <a:lnTo>
                  <a:pt x="7204634" y="2369439"/>
                </a:lnTo>
                <a:lnTo>
                  <a:pt x="0" y="2369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796920"/>
            <a:ext cx="7204634" cy="2305866"/>
          </a:xfrm>
          <a:custGeom>
            <a:avLst/>
            <a:gdLst/>
            <a:ahLst/>
            <a:cxnLst/>
            <a:rect r="r" b="b" t="t" l="l"/>
            <a:pathLst>
              <a:path h="2305866" w="7204634">
                <a:moveTo>
                  <a:pt x="0" y="0"/>
                </a:moveTo>
                <a:lnTo>
                  <a:pt x="7204634" y="0"/>
                </a:lnTo>
                <a:lnTo>
                  <a:pt x="7204634" y="2305865"/>
                </a:lnTo>
                <a:lnTo>
                  <a:pt x="0" y="230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93441" y="1339809"/>
            <a:ext cx="7265859" cy="2306622"/>
          </a:xfrm>
          <a:custGeom>
            <a:avLst/>
            <a:gdLst/>
            <a:ahLst/>
            <a:cxnLst/>
            <a:rect r="r" b="b" t="t" l="l"/>
            <a:pathLst>
              <a:path h="2306622" w="7265859">
                <a:moveTo>
                  <a:pt x="0" y="0"/>
                </a:moveTo>
                <a:lnTo>
                  <a:pt x="7265859" y="0"/>
                </a:lnTo>
                <a:lnTo>
                  <a:pt x="7265859" y="2306622"/>
                </a:lnTo>
                <a:lnTo>
                  <a:pt x="0" y="2306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93441" y="3987616"/>
            <a:ext cx="7265859" cy="2418779"/>
          </a:xfrm>
          <a:custGeom>
            <a:avLst/>
            <a:gdLst/>
            <a:ahLst/>
            <a:cxnLst/>
            <a:rect r="r" b="b" t="t" l="l"/>
            <a:pathLst>
              <a:path h="2418779" w="7265859">
                <a:moveTo>
                  <a:pt x="0" y="0"/>
                </a:moveTo>
                <a:lnTo>
                  <a:pt x="7265859" y="0"/>
                </a:lnTo>
                <a:lnTo>
                  <a:pt x="7265859" y="2418779"/>
                </a:lnTo>
                <a:lnTo>
                  <a:pt x="0" y="2418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93441" y="6796920"/>
            <a:ext cx="7263477" cy="2305866"/>
          </a:xfrm>
          <a:custGeom>
            <a:avLst/>
            <a:gdLst/>
            <a:ahLst/>
            <a:cxnLst/>
            <a:rect r="r" b="b" t="t" l="l"/>
            <a:pathLst>
              <a:path h="2305866" w="7263477">
                <a:moveTo>
                  <a:pt x="0" y="0"/>
                </a:moveTo>
                <a:lnTo>
                  <a:pt x="7263476" y="0"/>
                </a:lnTo>
                <a:lnTo>
                  <a:pt x="7263476" y="2305865"/>
                </a:lnTo>
                <a:lnTo>
                  <a:pt x="0" y="23058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COMPARISON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40791"/>
            <a:ext cx="7205811" cy="2306622"/>
          </a:xfrm>
          <a:custGeom>
            <a:avLst/>
            <a:gdLst/>
            <a:ahLst/>
            <a:cxnLst/>
            <a:rect r="r" b="b" t="t" l="l"/>
            <a:pathLst>
              <a:path h="2306622" w="7205811">
                <a:moveTo>
                  <a:pt x="0" y="0"/>
                </a:moveTo>
                <a:lnTo>
                  <a:pt x="7205811" y="0"/>
                </a:lnTo>
                <a:lnTo>
                  <a:pt x="7205811" y="2306622"/>
                </a:lnTo>
                <a:lnTo>
                  <a:pt x="0" y="230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141265"/>
            <a:ext cx="7204634" cy="2265129"/>
          </a:xfrm>
          <a:custGeom>
            <a:avLst/>
            <a:gdLst/>
            <a:ahLst/>
            <a:cxnLst/>
            <a:rect r="r" b="b" t="t" l="l"/>
            <a:pathLst>
              <a:path h="2265129" w="7204634">
                <a:moveTo>
                  <a:pt x="0" y="0"/>
                </a:moveTo>
                <a:lnTo>
                  <a:pt x="7204634" y="0"/>
                </a:lnTo>
                <a:lnTo>
                  <a:pt x="7204634" y="2265130"/>
                </a:lnTo>
                <a:lnTo>
                  <a:pt x="0" y="2265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901695"/>
            <a:ext cx="7204634" cy="2277162"/>
          </a:xfrm>
          <a:custGeom>
            <a:avLst/>
            <a:gdLst/>
            <a:ahLst/>
            <a:cxnLst/>
            <a:rect r="r" b="b" t="t" l="l"/>
            <a:pathLst>
              <a:path h="2277162" w="7204634">
                <a:moveTo>
                  <a:pt x="0" y="0"/>
                </a:moveTo>
                <a:lnTo>
                  <a:pt x="7204634" y="0"/>
                </a:lnTo>
                <a:lnTo>
                  <a:pt x="7204634" y="2277161"/>
                </a:lnTo>
                <a:lnTo>
                  <a:pt x="0" y="227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95352" y="1340791"/>
            <a:ext cx="7243937" cy="2306622"/>
          </a:xfrm>
          <a:custGeom>
            <a:avLst/>
            <a:gdLst/>
            <a:ahLst/>
            <a:cxnLst/>
            <a:rect r="r" b="b" t="t" l="l"/>
            <a:pathLst>
              <a:path h="2306622" w="7243937">
                <a:moveTo>
                  <a:pt x="0" y="0"/>
                </a:moveTo>
                <a:lnTo>
                  <a:pt x="7243937" y="0"/>
                </a:lnTo>
                <a:lnTo>
                  <a:pt x="7243937" y="2306622"/>
                </a:lnTo>
                <a:lnTo>
                  <a:pt x="0" y="2306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93441" y="4141265"/>
            <a:ext cx="7265859" cy="2297505"/>
          </a:xfrm>
          <a:custGeom>
            <a:avLst/>
            <a:gdLst/>
            <a:ahLst/>
            <a:cxnLst/>
            <a:rect r="r" b="b" t="t" l="l"/>
            <a:pathLst>
              <a:path h="2297505" w="7265859">
                <a:moveTo>
                  <a:pt x="0" y="0"/>
                </a:moveTo>
                <a:lnTo>
                  <a:pt x="7265859" y="0"/>
                </a:lnTo>
                <a:lnTo>
                  <a:pt x="7265859" y="2297505"/>
                </a:lnTo>
                <a:lnTo>
                  <a:pt x="0" y="22975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93441" y="6901695"/>
            <a:ext cx="7265690" cy="2277162"/>
          </a:xfrm>
          <a:custGeom>
            <a:avLst/>
            <a:gdLst/>
            <a:ahLst/>
            <a:cxnLst/>
            <a:rect r="r" b="b" t="t" l="l"/>
            <a:pathLst>
              <a:path h="2277162" w="7265690">
                <a:moveTo>
                  <a:pt x="0" y="0"/>
                </a:moveTo>
                <a:lnTo>
                  <a:pt x="7265690" y="0"/>
                </a:lnTo>
                <a:lnTo>
                  <a:pt x="7265690" y="2277161"/>
                </a:lnTo>
                <a:lnTo>
                  <a:pt x="0" y="22771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COMPARISON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4072" y="1028700"/>
            <a:ext cx="7819855" cy="2465627"/>
          </a:xfrm>
          <a:custGeom>
            <a:avLst/>
            <a:gdLst/>
            <a:ahLst/>
            <a:cxnLst/>
            <a:rect r="r" b="b" t="t" l="l"/>
            <a:pathLst>
              <a:path h="2465627" w="7819855">
                <a:moveTo>
                  <a:pt x="0" y="0"/>
                </a:moveTo>
                <a:lnTo>
                  <a:pt x="7819856" y="0"/>
                </a:lnTo>
                <a:lnTo>
                  <a:pt x="7819856" y="2465627"/>
                </a:lnTo>
                <a:lnTo>
                  <a:pt x="0" y="2465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34072" y="3895430"/>
            <a:ext cx="7819855" cy="2496139"/>
          </a:xfrm>
          <a:custGeom>
            <a:avLst/>
            <a:gdLst/>
            <a:ahLst/>
            <a:cxnLst/>
            <a:rect r="r" b="b" t="t" l="l"/>
            <a:pathLst>
              <a:path h="2496139" w="7819855">
                <a:moveTo>
                  <a:pt x="0" y="0"/>
                </a:moveTo>
                <a:lnTo>
                  <a:pt x="7819856" y="0"/>
                </a:lnTo>
                <a:lnTo>
                  <a:pt x="7819856" y="2496140"/>
                </a:lnTo>
                <a:lnTo>
                  <a:pt x="0" y="2496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4072" y="7051640"/>
            <a:ext cx="7819855" cy="2451463"/>
          </a:xfrm>
          <a:custGeom>
            <a:avLst/>
            <a:gdLst/>
            <a:ahLst/>
            <a:cxnLst/>
            <a:rect r="r" b="b" t="t" l="l"/>
            <a:pathLst>
              <a:path h="2451463" w="7819855">
                <a:moveTo>
                  <a:pt x="0" y="0"/>
                </a:moveTo>
                <a:lnTo>
                  <a:pt x="7819856" y="0"/>
                </a:lnTo>
                <a:lnTo>
                  <a:pt x="7819856" y="2451462"/>
                </a:lnTo>
                <a:lnTo>
                  <a:pt x="0" y="2451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COMPARISON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COMPARISON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936875"/>
            <a:ext cx="16230600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Efficient V2S is outstanding compared to </a:t>
            </a:r>
            <a:r>
              <a:rPr lang="en-US" sz="2499">
                <a:solidFill>
                  <a:srgbClr val="000000"/>
                </a:solidFill>
                <a:latin typeface="Nunito"/>
              </a:rPr>
              <a:t>others. For Efficient_V2S, these charts are classified surprisingly good in spite of not having many training samples such as Vertical Interval, Venn, Pie, Map, Manhattan, Horizontal Bar.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For the Line class having the one of the largest training samples, the correct predictions out of ground truths is quite good with 2696/2776. Although it might perform quite well, there is a weakness: the model predicts the test sample for this class too much (3257). This can gain a lot of False Positive (not Line chart is being classified as Line).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In contrast with Line, Vertical Bar, which also has lots of training samples, is being classified really good (3135 predicted as Vertical Bar out of 3183 Ground Truths and having 3063/3135 correct prediction) </a:t>
            </a:r>
          </a:p>
          <a:p>
            <a:pPr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893" y="1298796"/>
            <a:ext cx="16668214" cy="8581305"/>
          </a:xfrm>
          <a:custGeom>
            <a:avLst/>
            <a:gdLst/>
            <a:ahLst/>
            <a:cxnLst/>
            <a:rect r="r" b="b" t="t" l="l"/>
            <a:pathLst>
              <a:path h="8581305" w="16668214">
                <a:moveTo>
                  <a:pt x="0" y="0"/>
                </a:moveTo>
                <a:lnTo>
                  <a:pt x="16668214" y="0"/>
                </a:lnTo>
                <a:lnTo>
                  <a:pt x="16668214" y="8581305"/>
                </a:lnTo>
                <a:lnTo>
                  <a:pt x="0" y="858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IMAGE PREDICTIONS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39902" y="3317772"/>
            <a:ext cx="11608195" cy="5147759"/>
          </a:xfrm>
          <a:custGeom>
            <a:avLst/>
            <a:gdLst/>
            <a:ahLst/>
            <a:cxnLst/>
            <a:rect r="r" b="b" t="t" l="l"/>
            <a:pathLst>
              <a:path h="5147759" w="11608195">
                <a:moveTo>
                  <a:pt x="0" y="0"/>
                </a:moveTo>
                <a:lnTo>
                  <a:pt x="11608196" y="0"/>
                </a:lnTo>
                <a:lnTo>
                  <a:pt x="11608196" y="5147759"/>
                </a:lnTo>
                <a:lnTo>
                  <a:pt x="0" y="5147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501653" y="927638"/>
            <a:ext cx="11284693" cy="112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DATASET DISTRIBUTION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6042" y="2545429"/>
            <a:ext cx="13795916" cy="58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Total training dataset of approximately 22000 images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46042" y="8626551"/>
            <a:ext cx="13795916" cy="120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First case: 80% train, 20% validation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Second case: 70% train, 30% validation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110" y="1583291"/>
            <a:ext cx="17525779" cy="7966263"/>
          </a:xfrm>
          <a:custGeom>
            <a:avLst/>
            <a:gdLst/>
            <a:ahLst/>
            <a:cxnLst/>
            <a:rect r="r" b="b" t="t" l="l"/>
            <a:pathLst>
              <a:path h="7966263" w="17525779">
                <a:moveTo>
                  <a:pt x="0" y="0"/>
                </a:moveTo>
                <a:lnTo>
                  <a:pt x="17525780" y="0"/>
                </a:lnTo>
                <a:lnTo>
                  <a:pt x="17525780" y="7966263"/>
                </a:lnTo>
                <a:lnTo>
                  <a:pt x="0" y="7966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IMAGE PREDICTIONS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525" y="1331212"/>
            <a:ext cx="16732950" cy="8490818"/>
          </a:xfrm>
          <a:custGeom>
            <a:avLst/>
            <a:gdLst/>
            <a:ahLst/>
            <a:cxnLst/>
            <a:rect r="r" b="b" t="t" l="l"/>
            <a:pathLst>
              <a:path h="8490818" w="16732950">
                <a:moveTo>
                  <a:pt x="0" y="0"/>
                </a:moveTo>
                <a:lnTo>
                  <a:pt x="16732950" y="0"/>
                </a:lnTo>
                <a:lnTo>
                  <a:pt x="16732950" y="8490818"/>
                </a:lnTo>
                <a:lnTo>
                  <a:pt x="0" y="8490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IMAGE PREDICTIONS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1368907"/>
            <a:ext cx="17259300" cy="8491911"/>
          </a:xfrm>
          <a:custGeom>
            <a:avLst/>
            <a:gdLst/>
            <a:ahLst/>
            <a:cxnLst/>
            <a:rect r="r" b="b" t="t" l="l"/>
            <a:pathLst>
              <a:path h="8491911" w="17259300">
                <a:moveTo>
                  <a:pt x="0" y="0"/>
                </a:moveTo>
                <a:lnTo>
                  <a:pt x="17259300" y="0"/>
                </a:lnTo>
                <a:lnTo>
                  <a:pt x="17259300" y="8491911"/>
                </a:lnTo>
                <a:lnTo>
                  <a:pt x="0" y="8491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4317" y="87649"/>
            <a:ext cx="153193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IMAGE PREDICTIONS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076251" y="1662606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120044" y="601060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9473" y="2924194"/>
            <a:ext cx="11749054" cy="179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 One 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90453" y="4762704"/>
            <a:ext cx="9907094" cy="68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</a:rPr>
              <a:t>Presentation by Alexander Aronowitz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743950"/>
            <a:ext cx="55778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Business Marketing | 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77754" y="8743950"/>
            <a:ext cx="448154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Rimberio University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6296" y="1103208"/>
            <a:ext cx="15935407" cy="8781057"/>
          </a:xfrm>
          <a:custGeom>
            <a:avLst/>
            <a:gdLst/>
            <a:ahLst/>
            <a:cxnLst/>
            <a:rect r="r" b="b" t="t" l="l"/>
            <a:pathLst>
              <a:path h="8781057" w="15935407">
                <a:moveTo>
                  <a:pt x="0" y="0"/>
                </a:moveTo>
                <a:lnTo>
                  <a:pt x="15935408" y="0"/>
                </a:lnTo>
                <a:lnTo>
                  <a:pt x="15935408" y="8781057"/>
                </a:lnTo>
                <a:lnTo>
                  <a:pt x="0" y="87810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1485080" y="166628"/>
            <a:ext cx="20466418" cy="863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DISTRIBUTION OF EACH CLASS IN TRAINING 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6296" y="9836640"/>
            <a:ext cx="15790472" cy="4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Fredoka One Bold"/>
              </a:rPr>
              <a:t>APPROXIMATE 22000 IMAGES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7086" y="716351"/>
            <a:ext cx="16073828" cy="8854298"/>
          </a:xfrm>
          <a:custGeom>
            <a:avLst/>
            <a:gdLst/>
            <a:ahLst/>
            <a:cxnLst/>
            <a:rect r="r" b="b" t="t" l="l"/>
            <a:pathLst>
              <a:path h="8854298" w="16073828">
                <a:moveTo>
                  <a:pt x="0" y="0"/>
                </a:moveTo>
                <a:lnTo>
                  <a:pt x="16073828" y="0"/>
                </a:lnTo>
                <a:lnTo>
                  <a:pt x="16073828" y="8854298"/>
                </a:lnTo>
                <a:lnTo>
                  <a:pt x="0" y="88542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78" t="0" r="-1078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1161676" y="-104775"/>
            <a:ext cx="20466418" cy="863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redoka One Bold"/>
              </a:rPr>
              <a:t>DISTRIBUTION OF EACH CLASS IN TESTING 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6296" y="9836640"/>
            <a:ext cx="15790472" cy="42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Fredoka One Bold"/>
              </a:rPr>
              <a:t>APPROXIMATE 11000 IMAGES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9156452"/>
            <a:chOff x="0" y="0"/>
            <a:chExt cx="4274726" cy="24115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411576"/>
            </a:xfrm>
            <a:custGeom>
              <a:avLst/>
              <a:gdLst/>
              <a:ahLst/>
              <a:cxnLst/>
              <a:rect r="r" b="b" t="t" l="l"/>
              <a:pathLst>
                <a:path h="241157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411576"/>
                  </a:lnTo>
                  <a:lnTo>
                    <a:pt x="0" y="24115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449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4317" y="881162"/>
            <a:ext cx="15319366" cy="112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CHOOSING HYPERPARAMETERS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975844"/>
            <a:ext cx="16230600" cy="615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Batch size: 16 (due to hardware limitation and model size)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Learning rate: 0.001</a:t>
            </a:r>
          </a:p>
          <a:p>
            <a:pPr marL="1511298" indent="-503766" lvl="2">
              <a:lnSpc>
                <a:spcPts val="48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Initial steps: StepLR ( Fast at some first epochs and slow down at the few last epochs</a:t>
            </a:r>
          </a:p>
          <a:p>
            <a:pPr marL="1511298" indent="-503766" lvl="2">
              <a:lnSpc>
                <a:spcPts val="48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Last steps: ReduceOnPlateau (Some last epochs whenever the training loss doesn’t decrease anymore, it will reduce the learning rate)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Regularization: Dropout (0.2-0.5)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Metric: F1 macro (In the context of an imbalanced dataset where equal importance is attributed to all classes, opting for the macro average stands as a sound choice since it treats each class with equal significance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9156452"/>
            <a:chOff x="0" y="0"/>
            <a:chExt cx="4274726" cy="24115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411576"/>
            </a:xfrm>
            <a:custGeom>
              <a:avLst/>
              <a:gdLst/>
              <a:ahLst/>
              <a:cxnLst/>
              <a:rect r="r" b="b" t="t" l="l"/>
              <a:pathLst>
                <a:path h="241157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411576"/>
                  </a:lnTo>
                  <a:lnTo>
                    <a:pt x="0" y="24115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449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57360" y="5648094"/>
            <a:ext cx="11173280" cy="3572509"/>
          </a:xfrm>
          <a:custGeom>
            <a:avLst/>
            <a:gdLst/>
            <a:ahLst/>
            <a:cxnLst/>
            <a:rect r="r" b="b" t="t" l="l"/>
            <a:pathLst>
              <a:path h="3572509" w="11173280">
                <a:moveTo>
                  <a:pt x="0" y="0"/>
                </a:moveTo>
                <a:lnTo>
                  <a:pt x="11173280" y="0"/>
                </a:lnTo>
                <a:lnTo>
                  <a:pt x="11173280" y="3572509"/>
                </a:lnTo>
                <a:lnTo>
                  <a:pt x="0" y="3572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84317" y="881162"/>
            <a:ext cx="15319366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DATA PREPROCESS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886131"/>
            <a:ext cx="16230600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The dataset is imbalanced, the Weighted Random S</a:t>
            </a:r>
            <a:r>
              <a:rPr lang="en-US" sz="3499">
                <a:solidFill>
                  <a:srgbClr val="000000"/>
                </a:solidFill>
                <a:latin typeface="Nunito Bold"/>
              </a:rPr>
              <a:t>ampler method is necessary for us to make the dataset more balanced and the model will evaluate each class equally.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9156452"/>
            <a:chOff x="0" y="0"/>
            <a:chExt cx="4274726" cy="24115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411576"/>
            </a:xfrm>
            <a:custGeom>
              <a:avLst/>
              <a:gdLst/>
              <a:ahLst/>
              <a:cxnLst/>
              <a:rect r="r" b="b" t="t" l="l"/>
              <a:pathLst>
                <a:path h="241157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411576"/>
                  </a:lnTo>
                  <a:lnTo>
                    <a:pt x="0" y="24115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449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4317" y="881162"/>
            <a:ext cx="15319366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MODEL SELECTION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594969"/>
            <a:ext cx="16230600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Following the paper of ICDAR 2019, There 2 popular models which are </a:t>
            </a:r>
            <a:r>
              <a:rPr lang="en-US" sz="3499">
                <a:solidFill>
                  <a:srgbClr val="000000"/>
                </a:solidFill>
                <a:latin typeface="Nunito Bold"/>
              </a:rPr>
              <a:t>Resnet101 and Resnet50, so I will continue with those 2 models and one more which is Efficientnet_V2_S.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Applying transfer learning, I won’t freeze the previous layers of the pretrained models because this type of dataset is unique, so letting the model learn from scratch is my choice.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For augmentation or transformation for training and evaluating process, I am using pretrained transformation of that specific model.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9156452"/>
            <a:chOff x="0" y="0"/>
            <a:chExt cx="4274726" cy="24115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411576"/>
            </a:xfrm>
            <a:custGeom>
              <a:avLst/>
              <a:gdLst/>
              <a:ahLst/>
              <a:cxnLst/>
              <a:rect r="r" b="b" t="t" l="l"/>
              <a:pathLst>
                <a:path h="241157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411576"/>
                  </a:lnTo>
                  <a:lnTo>
                    <a:pt x="0" y="24115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449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02161" y="2183950"/>
            <a:ext cx="13883678" cy="8103050"/>
          </a:xfrm>
          <a:custGeom>
            <a:avLst/>
            <a:gdLst/>
            <a:ahLst/>
            <a:cxnLst/>
            <a:rect r="r" b="b" t="t" l="l"/>
            <a:pathLst>
              <a:path h="8103050" w="13883678">
                <a:moveTo>
                  <a:pt x="0" y="0"/>
                </a:moveTo>
                <a:lnTo>
                  <a:pt x="13883678" y="0"/>
                </a:lnTo>
                <a:lnTo>
                  <a:pt x="13883678" y="8103050"/>
                </a:lnTo>
                <a:lnTo>
                  <a:pt x="0" y="8103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4317" y="237287"/>
            <a:ext cx="15319366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TRAINING PROCESS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5291" y="1596575"/>
            <a:ext cx="779619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Efficientnet_v2s first 10 epochs: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9156452"/>
            <a:chOff x="0" y="0"/>
            <a:chExt cx="4274726" cy="24115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411576"/>
            </a:xfrm>
            <a:custGeom>
              <a:avLst/>
              <a:gdLst/>
              <a:ahLst/>
              <a:cxnLst/>
              <a:rect r="r" b="b" t="t" l="l"/>
              <a:pathLst>
                <a:path h="241157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411576"/>
                  </a:lnTo>
                  <a:lnTo>
                    <a:pt x="0" y="24115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449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6636" y="2275964"/>
            <a:ext cx="15074727" cy="8011036"/>
          </a:xfrm>
          <a:custGeom>
            <a:avLst/>
            <a:gdLst/>
            <a:ahLst/>
            <a:cxnLst/>
            <a:rect r="r" b="b" t="t" l="l"/>
            <a:pathLst>
              <a:path h="8011036" w="15074727">
                <a:moveTo>
                  <a:pt x="0" y="0"/>
                </a:moveTo>
                <a:lnTo>
                  <a:pt x="15074728" y="0"/>
                </a:lnTo>
                <a:lnTo>
                  <a:pt x="15074728" y="8011036"/>
                </a:lnTo>
                <a:lnTo>
                  <a:pt x="0" y="8011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4317" y="237287"/>
            <a:ext cx="15319366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TRAINING PROCESS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5291" y="1596575"/>
            <a:ext cx="779619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Resnet50 first 10 epochs: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DAF5CbhP-ts</dc:identifier>
  <dcterms:modified xsi:type="dcterms:W3CDTF">2011-08-01T06:04:30Z</dcterms:modified>
  <cp:revision>1</cp:revision>
  <dc:title>Virtual Technology</dc:title>
</cp:coreProperties>
</file>